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notesMasterIdLst>
    <p:notesMasterId r:id="rId7"/>
  </p:notesMasterIdLst>
  <p:sldIdLst>
    <p:sldId id="382" r:id="rId5"/>
    <p:sldId id="381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1" clrIdx="0">
    <p:extLst>
      <p:ext uri="{19B8F6BF-5375-455C-9EA6-DF929625EA0E}">
        <p15:presenceInfo xmlns:p15="http://schemas.microsoft.com/office/powerpoint/2012/main" userId=" 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995"/>
    <a:srgbClr val="73AA5A"/>
    <a:srgbClr val="86C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7C3E5D-859F-436B-9AD6-87685419135D}" v="5" dt="2023-05-01T07:30:59.5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97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1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A97D8FE-7597-4656-8B80-2A3797ABB5B7}" type="datetimeFigureOut">
              <a:rPr lang="he-IL" smtClean="0"/>
              <a:t>י"א/אייר/תשפ"ג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6EF1DE7-9309-4200-80B0-5AE6401C59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558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שיווק דיגיטלי  - מערך </a:t>
            </a:r>
            <a:r>
              <a:rPr lang="he-IL" dirty="0" err="1"/>
              <a:t>ניוזלטרים</a:t>
            </a:r>
            <a:r>
              <a:rPr lang="he-IL" dirty="0"/>
              <a:t> פנים וחוץ ארגוני, פתיחת רשתות חדשות – </a:t>
            </a:r>
            <a:r>
              <a:rPr lang="he-IL" dirty="0" err="1"/>
              <a:t>אינסטגרם</a:t>
            </a:r>
            <a:r>
              <a:rPr lang="he-IL" dirty="0"/>
              <a:t> </a:t>
            </a:r>
            <a:r>
              <a:rPr lang="he-IL" dirty="0" err="1"/>
              <a:t>וטיקטוק</a:t>
            </a:r>
            <a:r>
              <a:rPr lang="he-IL" dirty="0"/>
              <a:t>, עבודה עם נתונים ואופטימיזציה, סנכרון </a:t>
            </a:r>
            <a:r>
              <a:rPr lang="he-IL" dirty="0" err="1"/>
              <a:t>סיילספורס</a:t>
            </a:r>
            <a:r>
              <a:rPr lang="he-IL" dirty="0"/>
              <a:t> לאתר ובטיפול פניות מהאתר.</a:t>
            </a:r>
          </a:p>
          <a:p>
            <a:r>
              <a:rPr lang="he-IL" dirty="0"/>
              <a:t>מודל שיווקי – לאחר הכשרות והעמדת </a:t>
            </a:r>
            <a:r>
              <a:rPr lang="he-IL" dirty="0" err="1"/>
              <a:t>תוכניות</a:t>
            </a:r>
            <a:r>
              <a:rPr lang="he-IL" dirty="0"/>
              <a:t> שיווק אזוריות, תחילת עבודה. חומרי שיווק חדשים בעבודה – תמיכות לכלל </a:t>
            </a:r>
            <a:r>
              <a:rPr lang="he-IL" dirty="0" err="1"/>
              <a:t>השיווקים</a:t>
            </a:r>
            <a:r>
              <a:rPr lang="he-IL" dirty="0"/>
              <a:t> שצריכים.</a:t>
            </a:r>
          </a:p>
          <a:p>
            <a:r>
              <a:rPr lang="he-IL" dirty="0"/>
              <a:t>מודל שיקומי – קונספט חדש למודל השיקומי, נראות אחרת והידוק מסרים. עיצוב והשקת כלים מקצועיים בהתאם לקונספט.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F1DE7-9309-4200-80B0-5AE6401C5941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5504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לעבור על האתר בגדול, לדבר בעל פה איך הוא יכול לתרום ואיך </a:t>
            </a:r>
            <a:r>
              <a:rPr lang="he-IL" dirty="0" err="1"/>
              <a:t>חכולים</a:t>
            </a:r>
            <a:r>
              <a:rPr lang="he-IL" dirty="0"/>
              <a:t> להשתמש בתוכן שנמצא בו להסביר על התוכניות שלנו, לשתף משרות, להפנות לפתיחת הכשרות חדשות ועוד. לשים דגש על זה שהאתר לא סופי ומתעדכן.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F1DE7-9309-4200-80B0-5AE6401C5941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83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A8263EA-8C2A-4A8E-BEFA-8A52E7B0D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95B5029D-EFE5-41DB-80D1-244E94CBB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05035C7-B056-473D-9A48-7CE5A4512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8BCA-CB27-4633-9813-BDBCE637E018}" type="datetimeFigureOut">
              <a:rPr lang="he-IL" smtClean="0"/>
              <a:t>י"א/אייר/תשפ"ג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00CE579-95EB-411B-A973-9BE1B38EC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E1EA4AC-1DEC-481C-AFAA-A34705867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6010B-B3FA-4249-995C-DA493EA05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8267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F73B587-D79A-42AC-A1B2-4FA3FB79D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9A557DC-9CCA-498B-A853-0FE29FE46D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65D3C9F-B1B5-4D57-8DD1-7390CC63A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8BCA-CB27-4633-9813-BDBCE637E018}" type="datetimeFigureOut">
              <a:rPr lang="he-IL" smtClean="0"/>
              <a:t>י"א/אייר/תשפ"ג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F74CC04-5837-4917-938A-77A82C23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42A54EE-F199-4E44-8DEF-7C75989AE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6010B-B3FA-4249-995C-DA493EA05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1786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34A0FD54-8B5D-4527-B76E-88F30A6332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952A394D-523B-4D16-984E-CD376E939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6A47739-39CE-4B42-A86E-1D33ABBCC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8BCA-CB27-4633-9813-BDBCE637E018}" type="datetimeFigureOut">
              <a:rPr lang="he-IL" smtClean="0"/>
              <a:t>י"א/אייר/תשפ"ג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EB59550-5D7C-409D-BF29-8E41DAA30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EF0501F-EF6D-450C-B98B-3B2609185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6010B-B3FA-4249-995C-DA493EA05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621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676BF7-8367-4AC1-AA91-59C10FBE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0F39836-445A-4DCD-AFA0-DAEB7749F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C8B61C0-8CAA-43B1-9FD5-89B84678D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8BCA-CB27-4633-9813-BDBCE637E018}" type="datetimeFigureOut">
              <a:rPr lang="he-IL" smtClean="0"/>
              <a:t>י"א/אייר/תשפ"ג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0CB77A8-1DD6-4A06-A143-347F10190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3F1D0FF-5086-41CB-860E-46286E423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6010B-B3FA-4249-995C-DA493EA05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0504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628C18E-0719-45C7-AA07-2169C0042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FF32B23-B07A-4771-9710-408D39768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3774AE1-57A4-4AEA-BE39-F167555BA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8BCA-CB27-4633-9813-BDBCE637E018}" type="datetimeFigureOut">
              <a:rPr lang="he-IL" smtClean="0"/>
              <a:t>י"א/אייר/תשפ"ג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609929D-960F-4FAB-AB37-8D6397687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0D5AB7D-875F-4BB9-B92A-0F98AC1B0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6010B-B3FA-4249-995C-DA493EA05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062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D747808-F514-4599-A84F-F27412C61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EB23DA6-CD0C-4A43-93D7-2D438998B3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6ADCCBC-503D-4E4B-9A0E-0A718B3E0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E7E8CB4-85EC-4721-83ED-D24647A05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8BCA-CB27-4633-9813-BDBCE637E018}" type="datetimeFigureOut">
              <a:rPr lang="he-IL" smtClean="0"/>
              <a:t>י"א/אייר/תשפ"ג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1C6EAE5-3C69-4115-822B-EA1216938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3EC1D87-2610-4585-898D-A7F4D84D2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6010B-B3FA-4249-995C-DA493EA05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85662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69C7703-AE58-4A15-A971-2D56C4365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9CCB77C-186F-4494-8D12-4845149E2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C499BE3F-2F34-4CF5-B92E-A79A1E61B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B8D1ADEA-FE13-4B51-8D24-49FF27583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56B6B572-5C34-4727-B325-C2BDF986ED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2DE0856A-8DBD-44A5-A2A1-C545F27B9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8BCA-CB27-4633-9813-BDBCE637E018}" type="datetimeFigureOut">
              <a:rPr lang="he-IL" smtClean="0"/>
              <a:t>י"א/אייר/תשפ"ג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C5C0AF4D-F9CE-44B7-9B59-C78451F19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0476DA53-134A-49B1-AA2F-59DFA7B3A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6010B-B3FA-4249-995C-DA493EA05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9131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4B00597-E2ED-43A5-BEDB-028D784BD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AAF3DE46-BBF2-4716-A676-6F5BE1DBE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8BCA-CB27-4633-9813-BDBCE637E018}" type="datetimeFigureOut">
              <a:rPr lang="he-IL" smtClean="0"/>
              <a:t>י"א/אייר/תשפ"ג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76C9810D-CCEF-49AC-A86E-289774655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8214289-7746-4317-A352-251D4B666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6010B-B3FA-4249-995C-DA493EA05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185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A5F5302-6B0B-4EAD-B673-4897EA436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8BCA-CB27-4633-9813-BDBCE637E018}" type="datetimeFigureOut">
              <a:rPr lang="he-IL" smtClean="0"/>
              <a:t>י"א/אייר/תשפ"ג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91E6B2E4-66BF-4679-A2A4-EB15899D2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F7820958-16E5-4A60-9E34-7F430066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6010B-B3FA-4249-995C-DA493EA05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5886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AAD77FF-3E9A-4DA2-AF8B-D2D4DFCD7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31A652B-34CE-43E9-B83D-D95C15951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92C80D7-96FA-470D-A699-1D810CF7E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C12A97B-2D4B-4874-B111-C3C48C72B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8BCA-CB27-4633-9813-BDBCE637E018}" type="datetimeFigureOut">
              <a:rPr lang="he-IL" smtClean="0"/>
              <a:t>י"א/אייר/תשפ"ג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D6EA997-A630-4E68-84EE-3A629AF19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4AEC9E1B-64E4-48D2-BCF1-23D9FC405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6010B-B3FA-4249-995C-DA493EA05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8268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F337AB5-6BCC-40AE-843E-28C55AC9D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0D1D2310-798D-43FB-83A3-4F86A895CA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0E453029-4AD8-4D45-83B3-D364542C8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56A2AB9-AEA0-47C8-B951-E0438DF1B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8BCA-CB27-4633-9813-BDBCE637E018}" type="datetimeFigureOut">
              <a:rPr lang="he-IL" smtClean="0"/>
              <a:t>י"א/אייר/תשפ"ג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917EC40-7F7C-415A-A0FB-6D68FEB67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76E6488-943E-49DB-B4DC-3474D2956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6010B-B3FA-4249-995C-DA493EA05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185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BE8DFCB3-1068-44BF-8E26-8070F6D15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D496B5A-46C1-49E3-86DC-421581DAF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0B36A6C-773F-4D68-A7BC-0913855932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D8BCA-CB27-4633-9813-BDBCE637E018}" type="datetimeFigureOut">
              <a:rPr lang="he-IL" smtClean="0"/>
              <a:t>י"א/אייר/תשפ"ג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8CCAAD8-1759-4835-B8FB-B792E6DD33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2ACE594-FF84-4E8D-8597-69314734B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6010B-B3FA-4249-995C-DA493EA05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4656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hyperlink" Target="https://shikumacher.org.il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עמוד טקסט פשוט"/>
          <p:cNvSpPr txBox="1"/>
          <p:nvPr/>
        </p:nvSpPr>
        <p:spPr>
          <a:xfrm>
            <a:off x="10699721" y="994830"/>
            <a:ext cx="51361" cy="346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25400" tIns="25400" rIns="25400" bIns="25400">
            <a:spAutoFit/>
          </a:bodyPr>
          <a:lstStyle>
            <a:lvl1pPr algn="r" defTabSz="457200" rtl="1">
              <a:lnSpc>
                <a:spcPct val="80000"/>
              </a:lnSpc>
              <a:defRPr sz="10000">
                <a:solidFill>
                  <a:srgbClr val="73AA5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defTabSz="228600" hangingPunct="0">
              <a:defRPr/>
            </a:pPr>
            <a:endParaRPr sz="2400" b="1" kern="0" dirty="0"/>
          </a:p>
        </p:txBody>
      </p:sp>
      <p:pic>
        <p:nvPicPr>
          <p:cNvPr id="167" name="סגיר שיקום אחר.png" descr="סגיר שיקום אחר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540" y="5883255"/>
            <a:ext cx="11684001" cy="5143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עיגול בהיר.png" descr="עיגול בהיר.png"/>
          <p:cNvPicPr>
            <a:picLocks noChangeAspect="1"/>
          </p:cNvPicPr>
          <p:nvPr/>
        </p:nvPicPr>
        <p:blipFill>
          <a:blip r:embed="rId4">
            <a:alphaModFix amt="30000"/>
          </a:blip>
          <a:stretch>
            <a:fillRect/>
          </a:stretch>
        </p:blipFill>
        <p:spPr>
          <a:xfrm>
            <a:off x="-1636377" y="-1401719"/>
            <a:ext cx="3581981" cy="35819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עיגול בהיר.png" descr="עיגול בהיר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9987" y="1106254"/>
            <a:ext cx="884679" cy="884679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מציין מיקום טקסט 2">
            <a:extLst>
              <a:ext uri="{FF2B5EF4-FFF2-40B4-BE49-F238E27FC236}">
                <a16:creationId xmlns:a16="http://schemas.microsoft.com/office/drawing/2014/main" id="{EB836D3D-3248-42B2-918F-8B8BF21C6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838" y="1820528"/>
            <a:ext cx="10502900" cy="4648200"/>
          </a:xfrm>
        </p:spPr>
        <p:txBody>
          <a:bodyPr>
            <a:normAutofit/>
          </a:bodyPr>
          <a:lstStyle/>
          <a:p>
            <a:pPr algn="r">
              <a:lnSpc>
                <a:spcPct val="150000"/>
              </a:lnSpc>
            </a:pPr>
            <a:endParaRPr lang="he-IL" b="1" dirty="0">
              <a:solidFill>
                <a:srgbClr val="86C078"/>
              </a:solidFill>
              <a:latin typeface="Gan CLM" panose="02000803000000000000" pitchFamily="2" charset="-79"/>
            </a:endParaRPr>
          </a:p>
          <a:p>
            <a:pPr marL="571500" indent="-571500" algn="r">
              <a:lnSpc>
                <a:spcPct val="150000"/>
              </a:lnSpc>
              <a:buFontTx/>
              <a:buChar char="-"/>
            </a:pPr>
            <a:endParaRPr lang="he-IL" b="1" dirty="0">
              <a:solidFill>
                <a:srgbClr val="86C078"/>
              </a:solidFill>
              <a:latin typeface="Gan CLM" panose="02000803000000000000" pitchFamily="2" charset="-79"/>
            </a:endParaRPr>
          </a:p>
          <a:p>
            <a:pPr algn="r">
              <a:lnSpc>
                <a:spcPct val="150000"/>
              </a:lnSpc>
            </a:pPr>
            <a:endParaRPr lang="he-IL" dirty="0">
              <a:latin typeface="Arial" panose="020B0604020202020204" pitchFamily="34" charset="0"/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949D6073-3BB6-432D-BFAF-C8C406EA35C3}"/>
              </a:ext>
            </a:extLst>
          </p:cNvPr>
          <p:cNvSpPr txBox="1">
            <a:spLocks/>
          </p:cNvSpPr>
          <p:nvPr/>
        </p:nvSpPr>
        <p:spPr>
          <a:xfrm>
            <a:off x="-574832" y="983613"/>
            <a:ext cx="12481373" cy="654791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he-IL" dirty="0"/>
          </a:p>
          <a:p>
            <a:pPr algn="r"/>
            <a:endParaRPr lang="he-IL" dirty="0"/>
          </a:p>
          <a:p>
            <a:pPr algn="r"/>
            <a:endParaRPr lang="he-IL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endParaRPr lang="he-IL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endParaRPr lang="he-IL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he-IL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</a:t>
            </a:r>
          </a:p>
          <a:p>
            <a:pPr algn="r"/>
            <a:endParaRPr lang="he-IL" dirty="0"/>
          </a:p>
        </p:txBody>
      </p:sp>
      <p:sp>
        <p:nvSpPr>
          <p:cNvPr id="12" name="תיבת טקסט 5">
            <a:extLst>
              <a:ext uri="{FF2B5EF4-FFF2-40B4-BE49-F238E27FC236}">
                <a16:creationId xmlns:a16="http://schemas.microsoft.com/office/drawing/2014/main" id="{44F4BAC4-2176-4629-8BDF-71F76213305A}"/>
              </a:ext>
            </a:extLst>
          </p:cNvPr>
          <p:cNvSpPr txBox="1">
            <a:spLocks/>
          </p:cNvSpPr>
          <p:nvPr/>
        </p:nvSpPr>
        <p:spPr>
          <a:xfrm>
            <a:off x="3933319" y="45802"/>
            <a:ext cx="10502900" cy="830997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None/>
              <a:defRPr/>
            </a:pPr>
            <a:r>
              <a:rPr lang="he-IL" sz="4800" b="1" dirty="0">
                <a:solidFill>
                  <a:srgbClr val="73AA5A"/>
                </a:solidFill>
                <a:latin typeface="Gan CLM" panose="02000803000000000000" pitchFamily="2" charset="-79"/>
                <a:cs typeface="+mn-cs"/>
              </a:rPr>
              <a:t>שיווק 2023</a:t>
            </a:r>
          </a:p>
        </p:txBody>
      </p:sp>
      <p:pic>
        <p:nvPicPr>
          <p:cNvPr id="19" name="גרפיקה 18" descr="טביעת אצבע">
            <a:extLst>
              <a:ext uri="{FF2B5EF4-FFF2-40B4-BE49-F238E27FC236}">
                <a16:creationId xmlns:a16="http://schemas.microsoft.com/office/drawing/2014/main" id="{C02E0666-B91A-4B39-B52D-811F0B4FD2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58616" y="4003877"/>
            <a:ext cx="914400" cy="914400"/>
          </a:xfrm>
          <a:prstGeom prst="rect">
            <a:avLst/>
          </a:prstGeom>
        </p:spPr>
      </p:pic>
      <p:pic>
        <p:nvPicPr>
          <p:cNvPr id="20" name="גרפיקה 19" descr="מגנט">
            <a:extLst>
              <a:ext uri="{FF2B5EF4-FFF2-40B4-BE49-F238E27FC236}">
                <a16:creationId xmlns:a16="http://schemas.microsoft.com/office/drawing/2014/main" id="{2CEC7E73-AFE3-442B-BB3D-968A5F38E88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658616" y="1364841"/>
            <a:ext cx="813666" cy="813666"/>
          </a:xfrm>
          <a:prstGeom prst="rect">
            <a:avLst/>
          </a:prstGeom>
        </p:spPr>
      </p:pic>
      <p:pic>
        <p:nvPicPr>
          <p:cNvPr id="21" name="גרפיקה 20" descr="מפתח">
            <a:extLst>
              <a:ext uri="{FF2B5EF4-FFF2-40B4-BE49-F238E27FC236}">
                <a16:creationId xmlns:a16="http://schemas.microsoft.com/office/drawing/2014/main" id="{AE462BB5-E223-4769-A420-E46E22A44B2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5400000">
            <a:off x="10624813" y="2756769"/>
            <a:ext cx="914400" cy="914400"/>
          </a:xfrm>
          <a:prstGeom prst="rect">
            <a:avLst/>
          </a:prstGeom>
        </p:spPr>
      </p:pic>
      <p:sp>
        <p:nvSpPr>
          <p:cNvPr id="22" name="תיבת טקסט 5">
            <a:extLst>
              <a:ext uri="{FF2B5EF4-FFF2-40B4-BE49-F238E27FC236}">
                <a16:creationId xmlns:a16="http://schemas.microsoft.com/office/drawing/2014/main" id="{58829A3B-40AD-4426-8424-60E23BCD5E56}"/>
              </a:ext>
            </a:extLst>
          </p:cNvPr>
          <p:cNvSpPr txBox="1">
            <a:spLocks/>
          </p:cNvSpPr>
          <p:nvPr/>
        </p:nvSpPr>
        <p:spPr>
          <a:xfrm>
            <a:off x="2941274" y="1427295"/>
            <a:ext cx="8948658" cy="584775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None/>
              <a:defRPr/>
            </a:pPr>
            <a:r>
              <a:rPr lang="he-IL" sz="3200" b="1" dirty="0">
                <a:solidFill>
                  <a:srgbClr val="00A995"/>
                </a:solidFill>
                <a:latin typeface="Gan CLM" panose="02000803000000000000" pitchFamily="2" charset="-79"/>
                <a:cs typeface="+mn-cs"/>
              </a:rPr>
              <a:t>שיווק דיגיטלי – העמקה ואופטימיזציה</a:t>
            </a:r>
          </a:p>
        </p:txBody>
      </p:sp>
      <p:sp>
        <p:nvSpPr>
          <p:cNvPr id="23" name="תיבת טקסט 5">
            <a:extLst>
              <a:ext uri="{FF2B5EF4-FFF2-40B4-BE49-F238E27FC236}">
                <a16:creationId xmlns:a16="http://schemas.microsoft.com/office/drawing/2014/main" id="{7311262E-E4A3-484E-8B91-31DE8AF95854}"/>
              </a:ext>
            </a:extLst>
          </p:cNvPr>
          <p:cNvSpPr txBox="1">
            <a:spLocks/>
          </p:cNvSpPr>
          <p:nvPr/>
        </p:nvSpPr>
        <p:spPr>
          <a:xfrm>
            <a:off x="4316767" y="2816911"/>
            <a:ext cx="7729601" cy="584775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None/>
              <a:defRPr/>
            </a:pPr>
            <a:r>
              <a:rPr lang="he-IL" sz="3200" b="1" dirty="0">
                <a:solidFill>
                  <a:srgbClr val="00A995"/>
                </a:solidFill>
                <a:latin typeface="Gan CLM" panose="02000803000000000000" pitchFamily="2" charset="-79"/>
                <a:cs typeface="+mn-cs"/>
              </a:rPr>
              <a:t>מודל שיווקי – תחילת עבודה</a:t>
            </a:r>
          </a:p>
        </p:txBody>
      </p:sp>
      <p:sp>
        <p:nvSpPr>
          <p:cNvPr id="24" name="תיבת טקסט 5">
            <a:extLst>
              <a:ext uri="{FF2B5EF4-FFF2-40B4-BE49-F238E27FC236}">
                <a16:creationId xmlns:a16="http://schemas.microsoft.com/office/drawing/2014/main" id="{D4818B4E-5814-4880-AFF8-721FE11628F3}"/>
              </a:ext>
            </a:extLst>
          </p:cNvPr>
          <p:cNvSpPr txBox="1">
            <a:spLocks/>
          </p:cNvSpPr>
          <p:nvPr/>
        </p:nvSpPr>
        <p:spPr>
          <a:xfrm>
            <a:off x="3933319" y="4115608"/>
            <a:ext cx="8113049" cy="584775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None/>
              <a:defRPr/>
            </a:pPr>
            <a:r>
              <a:rPr lang="he-IL" sz="3200" b="1" dirty="0">
                <a:solidFill>
                  <a:srgbClr val="00A995"/>
                </a:solidFill>
                <a:latin typeface="Gan CLM" panose="02000803000000000000" pitchFamily="2" charset="-79"/>
                <a:cs typeface="+mn-cs"/>
              </a:rPr>
              <a:t>מודל שיקומי - קונספטואליזציה</a:t>
            </a:r>
          </a:p>
        </p:txBody>
      </p:sp>
    </p:spTree>
    <p:extLst>
      <p:ext uri="{BB962C8B-B14F-4D97-AF65-F5344CB8AC3E}">
        <p14:creationId xmlns:p14="http://schemas.microsoft.com/office/powerpoint/2010/main" val="2029342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עמוד טקסט פשוט"/>
          <p:cNvSpPr txBox="1"/>
          <p:nvPr/>
        </p:nvSpPr>
        <p:spPr>
          <a:xfrm>
            <a:off x="10699721" y="994830"/>
            <a:ext cx="51361" cy="346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25400" tIns="25400" rIns="25400" bIns="25400">
            <a:spAutoFit/>
          </a:bodyPr>
          <a:lstStyle>
            <a:lvl1pPr algn="r" defTabSz="457200" rtl="1">
              <a:lnSpc>
                <a:spcPct val="80000"/>
              </a:lnSpc>
              <a:defRPr sz="10000">
                <a:solidFill>
                  <a:srgbClr val="73AA5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defTabSz="228600" hangingPunct="0">
              <a:defRPr/>
            </a:pPr>
            <a:endParaRPr sz="2400" b="1" kern="0" dirty="0"/>
          </a:p>
        </p:txBody>
      </p:sp>
      <p:pic>
        <p:nvPicPr>
          <p:cNvPr id="167" name="סגיר שיקום אחר.png" descr="סגיר שיקום אחר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13" y="5892294"/>
            <a:ext cx="11684001" cy="5143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עיגול בהיר.png" descr="עיגול בהיר.png"/>
          <p:cNvPicPr>
            <a:picLocks noChangeAspect="1"/>
          </p:cNvPicPr>
          <p:nvPr/>
        </p:nvPicPr>
        <p:blipFill>
          <a:blip r:embed="rId4">
            <a:alphaModFix amt="30000"/>
          </a:blip>
          <a:stretch>
            <a:fillRect/>
          </a:stretch>
        </p:blipFill>
        <p:spPr>
          <a:xfrm>
            <a:off x="-1636377" y="-1401719"/>
            <a:ext cx="3581981" cy="3581981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מציין מיקום טקסט 2">
            <a:extLst>
              <a:ext uri="{FF2B5EF4-FFF2-40B4-BE49-F238E27FC236}">
                <a16:creationId xmlns:a16="http://schemas.microsoft.com/office/drawing/2014/main" id="{EB836D3D-3248-42B2-918F-8B8BF21C6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838" y="1820528"/>
            <a:ext cx="10502900" cy="4648200"/>
          </a:xfrm>
        </p:spPr>
        <p:txBody>
          <a:bodyPr>
            <a:normAutofit/>
          </a:bodyPr>
          <a:lstStyle/>
          <a:p>
            <a:pPr algn="r">
              <a:lnSpc>
                <a:spcPct val="150000"/>
              </a:lnSpc>
            </a:pPr>
            <a:endParaRPr lang="he-IL" b="1" dirty="0">
              <a:solidFill>
                <a:srgbClr val="86C078"/>
              </a:solidFill>
              <a:latin typeface="Gan CLM" panose="02000803000000000000" pitchFamily="2" charset="-79"/>
            </a:endParaRPr>
          </a:p>
          <a:p>
            <a:pPr marL="571500" indent="-571500" algn="r">
              <a:lnSpc>
                <a:spcPct val="150000"/>
              </a:lnSpc>
              <a:buFontTx/>
              <a:buChar char="-"/>
            </a:pPr>
            <a:endParaRPr lang="he-IL" b="1" dirty="0">
              <a:solidFill>
                <a:srgbClr val="86C078"/>
              </a:solidFill>
              <a:latin typeface="Gan CLM" panose="02000803000000000000" pitchFamily="2" charset="-79"/>
            </a:endParaRPr>
          </a:p>
          <a:p>
            <a:pPr algn="r">
              <a:lnSpc>
                <a:spcPct val="150000"/>
              </a:lnSpc>
            </a:pPr>
            <a:endParaRPr lang="he-IL" dirty="0">
              <a:latin typeface="Arial" panose="020B0604020202020204" pitchFamily="34" charset="0"/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949D6073-3BB6-432D-BFAF-C8C406EA35C3}"/>
              </a:ext>
            </a:extLst>
          </p:cNvPr>
          <p:cNvSpPr txBox="1">
            <a:spLocks/>
          </p:cNvSpPr>
          <p:nvPr/>
        </p:nvSpPr>
        <p:spPr>
          <a:xfrm>
            <a:off x="-574832" y="983613"/>
            <a:ext cx="12481373" cy="654791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he-IL" dirty="0"/>
          </a:p>
          <a:p>
            <a:pPr algn="r"/>
            <a:endParaRPr lang="he-IL" dirty="0"/>
          </a:p>
          <a:p>
            <a:pPr algn="r"/>
            <a:endParaRPr lang="he-IL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endParaRPr lang="he-IL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endParaRPr lang="he-IL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he-IL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</a:t>
            </a:r>
          </a:p>
          <a:p>
            <a:pPr algn="r"/>
            <a:endParaRPr lang="he-IL" dirty="0"/>
          </a:p>
        </p:txBody>
      </p:sp>
      <p:sp>
        <p:nvSpPr>
          <p:cNvPr id="17" name="תיבת טקסט 5">
            <a:extLst>
              <a:ext uri="{FF2B5EF4-FFF2-40B4-BE49-F238E27FC236}">
                <a16:creationId xmlns:a16="http://schemas.microsoft.com/office/drawing/2014/main" id="{B114952F-A50A-41D8-B043-80F0C85C75AB}"/>
              </a:ext>
            </a:extLst>
          </p:cNvPr>
          <p:cNvSpPr txBox="1">
            <a:spLocks/>
          </p:cNvSpPr>
          <p:nvPr/>
        </p:nvSpPr>
        <p:spPr>
          <a:xfrm>
            <a:off x="5672288" y="-46044"/>
            <a:ext cx="5943623" cy="830997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None/>
              <a:defRPr/>
            </a:pPr>
            <a:r>
              <a:rPr lang="he-IL" sz="4800" b="1" dirty="0">
                <a:solidFill>
                  <a:srgbClr val="73AA5A"/>
                </a:solidFill>
                <a:latin typeface="Gan CLM" panose="02000803000000000000" pitchFamily="2" charset="-79"/>
                <a:cs typeface="+mn-cs"/>
              </a:rPr>
              <a:t>אתר ככלי שיווקי </a:t>
            </a:r>
          </a:p>
        </p:txBody>
      </p:sp>
      <p:pic>
        <p:nvPicPr>
          <p:cNvPr id="171" name="עיגול בהיר.png" descr="עיגול בהיר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89974" y="-190299"/>
            <a:ext cx="610812" cy="610812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תיבת טקסט 5">
            <a:extLst>
              <a:ext uri="{FF2B5EF4-FFF2-40B4-BE49-F238E27FC236}">
                <a16:creationId xmlns:a16="http://schemas.microsoft.com/office/drawing/2014/main" id="{D0CB8A87-1418-43B1-8545-C38605DD8A25}"/>
              </a:ext>
            </a:extLst>
          </p:cNvPr>
          <p:cNvSpPr txBox="1">
            <a:spLocks/>
          </p:cNvSpPr>
          <p:nvPr/>
        </p:nvSpPr>
        <p:spPr>
          <a:xfrm>
            <a:off x="6307034" y="1214107"/>
            <a:ext cx="5599507" cy="4376583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None/>
              <a:defRPr/>
            </a:pPr>
            <a:r>
              <a:rPr lang="he-IL" sz="2400" b="1" dirty="0">
                <a:solidFill>
                  <a:srgbClr val="00A995"/>
                </a:solidFill>
                <a:latin typeface="Gan CLM" panose="02000803000000000000" pitchFamily="2" charset="-79"/>
                <a:cs typeface="+mn-cs"/>
              </a:rPr>
              <a:t>שאלון התאמה לתוכנית </a:t>
            </a:r>
          </a:p>
          <a:p>
            <a:pPr algn="r">
              <a:lnSpc>
                <a:spcPct val="10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None/>
              <a:defRPr/>
            </a:pPr>
            <a:r>
              <a:rPr lang="he-IL" sz="2400" b="1" dirty="0">
                <a:solidFill>
                  <a:srgbClr val="00A995"/>
                </a:solidFill>
                <a:latin typeface="Gan CLM" panose="02000803000000000000" pitchFamily="2" charset="-79"/>
                <a:cs typeface="+mn-cs"/>
              </a:rPr>
              <a:t>הכשרות וסדנאות</a:t>
            </a:r>
          </a:p>
          <a:p>
            <a:pPr algn="r">
              <a:lnSpc>
                <a:spcPct val="10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None/>
              <a:defRPr/>
            </a:pPr>
            <a:r>
              <a:rPr lang="he-IL" sz="2400" b="1" dirty="0">
                <a:solidFill>
                  <a:srgbClr val="00A995"/>
                </a:solidFill>
                <a:latin typeface="Gan CLM" panose="02000803000000000000" pitchFamily="2" charset="-79"/>
                <a:cs typeface="+mn-cs"/>
              </a:rPr>
              <a:t>עמוד לו"ז</a:t>
            </a:r>
          </a:p>
          <a:p>
            <a:pPr algn="r">
              <a:lnSpc>
                <a:spcPct val="10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None/>
              <a:defRPr/>
            </a:pPr>
            <a:r>
              <a:rPr lang="he-IL" sz="2400" b="1">
                <a:solidFill>
                  <a:srgbClr val="00A995"/>
                </a:solidFill>
                <a:latin typeface="Gan CLM" panose="02000803000000000000" pitchFamily="2" charset="-79"/>
                <a:cs typeface="+mn-cs"/>
              </a:rPr>
              <a:t>בלוג תוכן מתעדכן</a:t>
            </a:r>
            <a:endParaRPr lang="he-IL" sz="2400" b="1" dirty="0">
              <a:solidFill>
                <a:srgbClr val="00A995"/>
              </a:solidFill>
              <a:latin typeface="Gan CLM" panose="02000803000000000000" pitchFamily="2" charset="-79"/>
              <a:cs typeface="+mn-cs"/>
            </a:endParaRPr>
          </a:p>
          <a:p>
            <a:pPr algn="r">
              <a:lnSpc>
                <a:spcPct val="10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None/>
              <a:defRPr/>
            </a:pPr>
            <a:r>
              <a:rPr lang="he-IL" sz="2400" b="1" dirty="0" err="1">
                <a:solidFill>
                  <a:srgbClr val="00A995"/>
                </a:solidFill>
                <a:latin typeface="Gan CLM" panose="02000803000000000000" pitchFamily="2" charset="-79"/>
                <a:cs typeface="+mn-cs"/>
              </a:rPr>
              <a:t>תוכניות</a:t>
            </a:r>
            <a:endParaRPr lang="he-IL" sz="2400" b="1" dirty="0">
              <a:solidFill>
                <a:srgbClr val="00A995"/>
              </a:solidFill>
              <a:latin typeface="Gan CLM" panose="02000803000000000000" pitchFamily="2" charset="-79"/>
              <a:cs typeface="+mn-cs"/>
            </a:endParaRPr>
          </a:p>
          <a:p>
            <a:pPr algn="r">
              <a:lnSpc>
                <a:spcPct val="100000"/>
              </a:lnSpc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he-IL" sz="2400" b="1" dirty="0">
                <a:solidFill>
                  <a:srgbClr val="00A995"/>
                </a:solidFill>
                <a:cs typeface="+mn-cs"/>
              </a:rPr>
              <a:t>משרות</a:t>
            </a:r>
          </a:p>
          <a:p>
            <a:pPr algn="r">
              <a:lnSpc>
                <a:spcPct val="100000"/>
              </a:lnSpc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endParaRPr lang="he-IL" sz="2400" b="1" dirty="0">
              <a:solidFill>
                <a:srgbClr val="00A995"/>
              </a:solidFill>
              <a:cs typeface="+mn-cs"/>
            </a:endParaRPr>
          </a:p>
          <a:p>
            <a:pPr algn="r">
              <a:lnSpc>
                <a:spcPct val="100000"/>
              </a:lnSpc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endParaRPr lang="he-IL" sz="2400" b="1" dirty="0">
              <a:solidFill>
                <a:srgbClr val="00A995"/>
              </a:solidFill>
              <a:cs typeface="+mn-cs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None/>
              <a:defRPr/>
            </a:pPr>
            <a:r>
              <a:rPr lang="he-IL" sz="2400" b="1" dirty="0">
                <a:solidFill>
                  <a:srgbClr val="00A995"/>
                </a:solidFill>
                <a:latin typeface="Gan CLM" panose="02000803000000000000" pitchFamily="2" charset="-79"/>
                <a:cs typeface="+mn-cs"/>
              </a:rPr>
              <a:t>האתר כרגע בשלבי עדכון תוכן </a:t>
            </a:r>
            <a:r>
              <a:rPr lang="he-IL" sz="2400" b="1" dirty="0" err="1">
                <a:solidFill>
                  <a:srgbClr val="00A995"/>
                </a:solidFill>
                <a:latin typeface="Gan CLM" panose="02000803000000000000" pitchFamily="2" charset="-79"/>
                <a:cs typeface="+mn-cs"/>
              </a:rPr>
              <a:t>ואימג'ים</a:t>
            </a:r>
            <a:r>
              <a:rPr lang="he-IL" sz="2400" b="1" dirty="0">
                <a:solidFill>
                  <a:srgbClr val="00A995"/>
                </a:solidFill>
                <a:latin typeface="Gan CLM" panose="02000803000000000000" pitchFamily="2" charset="-79"/>
                <a:cs typeface="+mn-cs"/>
              </a:rPr>
              <a:t> וידאו, צפויות הרבה הפתעות! תשתמשו בו.</a:t>
            </a:r>
          </a:p>
        </p:txBody>
      </p:sp>
      <p:pic>
        <p:nvPicPr>
          <p:cNvPr id="12" name="תמונה 11">
            <a:hlinkClick r:id="rId5"/>
            <a:extLst>
              <a:ext uri="{FF2B5EF4-FFF2-40B4-BE49-F238E27FC236}">
                <a16:creationId xmlns:a16="http://schemas.microsoft.com/office/drawing/2014/main" id="{8C8DD264-199B-4999-A5DD-0B6B5A96FFC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29" t="16998" r="26663" b="16984"/>
          <a:stretch/>
        </p:blipFill>
        <p:spPr>
          <a:xfrm>
            <a:off x="417045" y="639790"/>
            <a:ext cx="6149057" cy="492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87975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9BC656C0CCF63D448B98899F576C3E8C" ma:contentTypeVersion="7" ma:contentTypeDescription="צור מסמך חדש." ma:contentTypeScope="" ma:versionID="2187fd77c63bfa1587fda4b733f61932">
  <xsd:schema xmlns:xsd="http://www.w3.org/2001/XMLSchema" xmlns:xs="http://www.w3.org/2001/XMLSchema" xmlns:p="http://schemas.microsoft.com/office/2006/metadata/properties" xmlns:ns2="c5392c6d-c528-4949-93e1-b424df0d2bd0" xmlns:ns3="2c2a381a-c4e7-4fda-b7e5-8d1aedac9cbb" targetNamespace="http://schemas.microsoft.com/office/2006/metadata/properties" ma:root="true" ma:fieldsID="531e56263b95be445016a7a046013006" ns2:_="" ns3:_="">
    <xsd:import namespace="c5392c6d-c528-4949-93e1-b424df0d2bd0"/>
    <xsd:import namespace="2c2a381a-c4e7-4fda-b7e5-8d1aedac9cb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392c6d-c528-4949-93e1-b424df0d2bd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משותף עם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משותף עם פרטים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2a381a-c4e7-4fda-b7e5-8d1aedac9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CFB84F-17FF-49C2-B758-29438E66FC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392c6d-c528-4949-93e1-b424df0d2bd0"/>
    <ds:schemaRef ds:uri="2c2a381a-c4e7-4fda-b7e5-8d1aedac9c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E2A105D-1284-4104-AB15-51C38561E71B}">
  <ds:schemaRefs>
    <ds:schemaRef ds:uri="c5392c6d-c528-4949-93e1-b424df0d2bd0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2c2a381a-c4e7-4fda-b7e5-8d1aedac9cbb"/>
    <ds:schemaRef ds:uri="http://www.w3.org/XML/1998/namespace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C73AA2C-8DCC-4D99-987E-12CC77E526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2816</TotalTime>
  <Words>162</Words>
  <Application>Microsoft Office PowerPoint</Application>
  <PresentationFormat>מסך רחב</PresentationFormat>
  <Paragraphs>34</Paragraphs>
  <Slides>2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10" baseType="lpstr">
      <vt:lpstr>Arial</vt:lpstr>
      <vt:lpstr>Arial Unicode MS</vt:lpstr>
      <vt:lpstr>Calibri</vt:lpstr>
      <vt:lpstr>Calibri Light</vt:lpstr>
      <vt:lpstr>Gan CLM</vt:lpstr>
      <vt:lpstr>Times New Roman</vt:lpstr>
      <vt:lpstr>Wingdings 2</vt:lpstr>
      <vt:lpstr>ערכת נושא Office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היא לי  נבו קודסי- סמנכ"לית שיקום אחר</dc:creator>
  <cp:lastModifiedBy>דיאנה כהן - מנהלת שיווק</cp:lastModifiedBy>
  <cp:revision>67</cp:revision>
  <dcterms:created xsi:type="dcterms:W3CDTF">2022-05-10T15:16:08Z</dcterms:created>
  <dcterms:modified xsi:type="dcterms:W3CDTF">2023-05-02T12:44:58Z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0x0101009BC656C0CCF63D448B98899F576C3E8C</vt:lpwstr>
  </property>
  <property fmtid="{D5CDD505-2E9C-101B-9397-08002B2CF9AE}" pid="3" name="MediaServiceImageTags">
    <vt:lpwstr/>
  </property>
</Properties>
</file>